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9" r:id="rId3"/>
    <p:sldId id="280" r:id="rId4"/>
    <p:sldId id="276" r:id="rId5"/>
    <p:sldId id="277" r:id="rId6"/>
    <p:sldId id="278" r:id="rId7"/>
    <p:sldId id="258" r:id="rId8"/>
    <p:sldId id="262" r:id="rId9"/>
    <p:sldId id="269" r:id="rId10"/>
    <p:sldId id="263" r:id="rId11"/>
    <p:sldId id="259" r:id="rId12"/>
    <p:sldId id="260" r:id="rId13"/>
    <p:sldId id="261" r:id="rId14"/>
    <p:sldId id="266" r:id="rId15"/>
    <p:sldId id="268" r:id="rId16"/>
    <p:sldId id="265" r:id="rId17"/>
    <p:sldId id="267" r:id="rId18"/>
    <p:sldId id="272" r:id="rId19"/>
    <p:sldId id="270" r:id="rId20"/>
    <p:sldId id="264" r:id="rId21"/>
    <p:sldId id="271" r:id="rId22"/>
    <p:sldId id="282" r:id="rId23"/>
    <p:sldId id="281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080"/>
    <a:srgbClr val="040F11"/>
    <a:srgbClr val="00A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1138B-4B7C-0069-7495-9A53C0F61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824C82-806B-2977-F61E-144CB0BAD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B6379E-4335-128E-4A10-348370F6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502C66-663E-4773-0F69-34B86F12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353ED4-3889-8B1F-1BD0-4863EA4D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35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C2A79-D105-052A-DF0A-B3A8E407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F7D44C-829D-169A-12DC-54AAB575E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ED4C72-7D27-BD26-E09B-2D30EC412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EBE9CF-5BF1-F3B8-3558-70A55614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A6996B-F8E8-9074-D213-D5E86C79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94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CD92B2-F0A4-3307-9E94-730B66C8B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223568-08DB-88A3-106C-BB2F9E7B1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0973B1-BE6A-74B2-A93D-40778B67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FBAE13-AD52-C942-AAA9-2CB1794F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4E0F3-509F-09E9-DDEC-2E49690B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86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64EEFD-E554-E098-ED50-B9995FAD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CCA6A-54CF-61E9-F533-D8DAECBF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66AE13-348A-9605-14AF-2B52D75B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453C2F-48BA-BB4F-7572-F3556CE7F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9D570C-7FFB-54A2-DD55-9EFFD6D3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884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711AD-9FDB-5B75-18A4-E5CE13E2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8CDE91-6345-F22A-E99A-448CC5E20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5E17EF-1BBA-35E2-72BA-72369EA2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4F7750-26AC-E91F-F62F-CD169A233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A7E46C-F1C2-1D9C-B2B5-76499DEB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04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DAEDD-2EC9-662A-B115-2C5134C4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2E263-700E-A6AB-7438-431207DC2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5BB0CF-1902-F862-0223-A44042AF9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ADB4D7-064B-BA17-CA48-4AAF3E8A0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A99B3E-EA8F-B0E2-21BF-034D1C14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C5F64D-BBCA-4B55-CCD8-6B054FEF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88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E8141-FED0-5F89-E919-BF3F97F4C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C69F4-5DB3-E7AE-FC23-A04190A3F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1CD35E-551F-46CF-5122-F652FC46F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F24837-9121-0E61-AF1C-C8248CBA7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C56BC2-9243-FCA8-DD3B-92E1DDA63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C60B8B-10EB-06E3-CF9F-F8868E08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92B9BA9-7693-82D5-608B-2D5A0FF5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CBEFBCD-9377-FF84-43FE-AAF0A356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27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42FCA-090B-FB91-B28A-E25E63D9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5EA3B3-90BA-9F26-3261-EBF9591FE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5DB65C-9466-88A5-7852-F8A845E0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507617-DA13-3771-10B7-6EA3ED95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475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E400F3-B881-7C63-2880-458A13AE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E060823-ADC0-8A6B-33EC-21FAB4F47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AA05A3-2817-52D9-0089-2709FC9E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50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06845-CD31-36A4-A99E-5DF20C1E0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34F035-AA16-4021-E2A2-7015077E7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45DA20-098B-CD24-52A6-7F66CE038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B5D1BF-DD78-5232-C8C2-74537EC6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990996-D5A5-0C42-85FA-46D02825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ACEF6A-8CD1-5D8A-3245-922BFF11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B83F4-F2D9-1D90-3D19-28130C70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4CD94EF-2989-22A8-276A-565010FCC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267403-A466-8C3E-7233-F8862868E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5B1F72-9D46-9E91-57F9-62D26AD23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73AA2F-15AA-FAB7-5A34-4829F07A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F64795-61A2-099E-FA13-11F1D161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14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5DB0F2E-9F7B-AE6D-D484-34985B8F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D93525-C449-1130-D4B5-A4C4CD609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17B365-1F69-721A-9859-8B5B1C161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5F274-15F0-46B1-98B2-6D223640E0F0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55679C-C621-20FF-9166-44F6524DB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F1C76A-6678-DB6A-90DE-4A88428A8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5B2A-54EA-451B-BF80-D8B5C90EC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15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microsoft.com/office/2007/relationships/hdphoto" Target="../media/hdphoto5.wdp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file:///C:\Users\Outer-Heaven\Desktop\fecha_ppt.bat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voVObL4bYY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E40E7D-3EFC-DCE9-6DD6-1AC2ABB1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77"/>
            <a:ext cx="12670427" cy="71316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12B39A7-694C-AF21-F18A-20241B7578B1}"/>
              </a:ext>
            </a:extLst>
          </p:cNvPr>
          <p:cNvSpPr/>
          <p:nvPr/>
        </p:nvSpPr>
        <p:spPr>
          <a:xfrm>
            <a:off x="1781175" y="2613392"/>
            <a:ext cx="8629649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0000" b="1" cap="none" spc="0" dirty="0">
                <a:ln w="9525">
                  <a:solidFill>
                    <a:srgbClr val="00AD00"/>
                  </a:solidFill>
                  <a:prstDash val="solid"/>
                </a:ln>
                <a:noFill/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Informática</a:t>
            </a:r>
          </a:p>
        </p:txBody>
      </p:sp>
    </p:spTree>
    <p:extLst>
      <p:ext uri="{BB962C8B-B14F-4D97-AF65-F5344CB8AC3E}">
        <p14:creationId xmlns:p14="http://schemas.microsoft.com/office/powerpoint/2010/main" val="369001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D78B2-309B-2ACD-3E93-BF4365A3C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C930750-8790-4345-BF33-5902D5AC7F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210A629-F2A1-7944-4B74-1658DDA55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6BB4EED-7D01-AACB-E989-F36BE52B1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3C53AF5-01D4-195B-8CF7-58B8E98F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384B94-603D-95AB-93D7-FFA3E4DFA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67" y="3782809"/>
            <a:ext cx="2520171" cy="195362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4AB8FA-3236-B270-998F-B53809981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82" y="4034722"/>
            <a:ext cx="2350858" cy="1953622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5CB2B7A-5CC5-D13E-B72C-E812CFCA8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52" y="3429000"/>
            <a:ext cx="4427679" cy="25914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28BFF8E-4753-1A9E-6B54-76AAFC427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432E66-C4A1-9ED3-CAAE-A663C4B42C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BAFB1BD-4C82-6871-A772-2A18F1B48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AA75F1C-AD22-7CCB-B2AF-AC1BD7C4F60B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PEN DRIVERS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682FE9-AD3B-7171-5144-CA580A2E6934}"/>
              </a:ext>
            </a:extLst>
          </p:cNvPr>
          <p:cNvSpPr txBox="1"/>
          <p:nvPr/>
        </p:nvSpPr>
        <p:spPr>
          <a:xfrm>
            <a:off x="524330" y="915629"/>
            <a:ext cx="6371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O ícone de </a:t>
            </a:r>
            <a:r>
              <a:rPr lang="pt-BR" b="1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Salvar</a:t>
            </a: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usado até hoje representa um disquete.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Apesar de obsoleto, ele marcou a história da informática.</a:t>
            </a:r>
          </a:p>
        </p:txBody>
      </p:sp>
    </p:spTree>
    <p:extLst>
      <p:ext uri="{BB962C8B-B14F-4D97-AF65-F5344CB8AC3E}">
        <p14:creationId xmlns:p14="http://schemas.microsoft.com/office/powerpoint/2010/main" val="97291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48B87-08DF-76D3-88F0-352C9FA77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9B1E8146-B165-1255-6F97-80CA72A0BE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DA543FB-60AF-F7D9-6DAB-D79739EE0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ABF2981-3FDF-6B28-F5D0-5FC1C8060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FE87CBC-9B18-A1E1-C49C-D26738DE6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869E0A4-07E3-E195-B1FB-008ABBF9F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13" y="2000248"/>
            <a:ext cx="3867149" cy="3867149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A00643E-1918-17DF-41F2-AC2D9522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92" y="3043236"/>
            <a:ext cx="2632289" cy="254317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7FB063-059C-C33C-B5C9-9A5B3FF7E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3" y="2536030"/>
            <a:ext cx="1714502" cy="326971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AF4C2CE-F64F-E74F-F017-60DF27E83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4A18B4A-ADFE-3012-13BF-85D730342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0E067E3-9A86-384E-4A5E-B204EDB30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FD36E2-A8D5-BC31-390E-BC021C55443B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HD (Hard Disk)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2CF9CC1-8624-42F8-E893-066A1ED27C61}"/>
              </a:ext>
            </a:extLst>
          </p:cNvPr>
          <p:cNvSpPr txBox="1"/>
          <p:nvPr/>
        </p:nvSpPr>
        <p:spPr>
          <a:xfrm>
            <a:off x="667205" y="1100249"/>
            <a:ext cx="6371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Armazena dados permanentemente.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É mais barato, porém mais lento.</a:t>
            </a:r>
          </a:p>
        </p:txBody>
      </p:sp>
    </p:spTree>
    <p:extLst>
      <p:ext uri="{BB962C8B-B14F-4D97-AF65-F5344CB8AC3E}">
        <p14:creationId xmlns:p14="http://schemas.microsoft.com/office/powerpoint/2010/main" val="254225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AA71E-A075-05CF-B67C-3C73D0CA1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0B82392-53BC-89A8-0ACA-3F1F8D5006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D927D61-39EA-8D03-3260-28423727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6558538-C5A7-FA22-0D9C-5A8D99067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3C007FA-0F89-A8F1-4118-5CBA7447E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09E23F-31DF-9D19-0731-013A06423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50" y="2243136"/>
            <a:ext cx="4143375" cy="41433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B9E3202-38EB-74F4-B427-11E7EA512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7136">
            <a:off x="4977675" y="3237679"/>
            <a:ext cx="3483022" cy="34830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189CA1-7A3C-BDB8-9037-E492BE569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25" y="1814512"/>
            <a:ext cx="4563922" cy="32289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9CF506-6902-0D00-AAC2-0C18BCE34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B415E10-0510-2C7C-5272-3AE93D90B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C47D913-042D-58E9-DCF4-7410DBE8A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DB99B6C-421B-DB24-8BC8-A7F0D75348E5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SSD (</a:t>
            </a:r>
            <a:r>
              <a:rPr lang="pt-BR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Solid</a:t>
            </a: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pt-BR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State</a:t>
            </a: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Drive) E </a:t>
            </a:r>
            <a:r>
              <a:rPr lang="pt-BR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NVMe</a:t>
            </a:r>
            <a:endParaRPr lang="pt-BR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27AE595-845C-6B63-646F-4A3A2857B068}"/>
              </a:ext>
            </a:extLst>
          </p:cNvPr>
          <p:cNvSpPr txBox="1"/>
          <p:nvPr/>
        </p:nvSpPr>
        <p:spPr>
          <a:xfrm>
            <a:off x="524331" y="1126843"/>
            <a:ext cx="6371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Armazenamento rápido e moderno.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Melhora muito o tempo de inicialização do sistema.</a:t>
            </a:r>
          </a:p>
        </p:txBody>
      </p:sp>
    </p:spTree>
    <p:extLst>
      <p:ext uri="{BB962C8B-B14F-4D97-AF65-F5344CB8AC3E}">
        <p14:creationId xmlns:p14="http://schemas.microsoft.com/office/powerpoint/2010/main" val="227583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AE25-5831-83E9-4AEC-326E8E33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8D7189B-5946-C479-094B-01DEE4CB2C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85E7BC6-ED9A-7256-6A26-31528156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B727DDF-59CA-FFD7-21A2-ACC33BF97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50A094E-5A2B-B3A2-64CB-006B6F19A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5457F88-1226-BB62-974E-5BF46EA94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0" y="2066519"/>
            <a:ext cx="4905376" cy="490537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892590-5C7C-A002-04F6-C9DD79261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3836">
            <a:off x="6165134" y="2850844"/>
            <a:ext cx="5338762" cy="333672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33AA1E2-E627-16F3-2942-3055BBCD9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085CA9-FF39-F114-9B70-364304260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05E5921-FF62-9C25-0147-B6C80A29F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31BD481-C99E-3897-93A7-E9F255AF5194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MEMÓRIA RAM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C4A2C1D-E5D9-E29B-4188-8DA17A9708C9}"/>
              </a:ext>
            </a:extLst>
          </p:cNvPr>
          <p:cNvSpPr txBox="1"/>
          <p:nvPr/>
        </p:nvSpPr>
        <p:spPr>
          <a:xfrm>
            <a:off x="524330" y="887058"/>
            <a:ext cx="6371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Armazena temporariamente os dados dos programas em uso.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Quanto mais RAM, melhor o desempenho ao usar vários programas.</a:t>
            </a:r>
          </a:p>
        </p:txBody>
      </p:sp>
    </p:spTree>
    <p:extLst>
      <p:ext uri="{BB962C8B-B14F-4D97-AF65-F5344CB8AC3E}">
        <p14:creationId xmlns:p14="http://schemas.microsoft.com/office/powerpoint/2010/main" val="310948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282BB-759E-63A5-A7FD-2DFB4B935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2D20B3F4-A4F7-9AEE-0F63-08A7161496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F1F9CF5-6EC1-8595-D745-ECFCFF68F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55B0193-8CE8-DC86-4B9C-84E92F6A0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4FCC7F-0E29-07D3-4876-5CCCFDD8D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4B4F83-0E68-F376-27D4-7558DFEB2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388" y="2883693"/>
            <a:ext cx="2852737" cy="2852737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E19662-D0A7-A605-FA81-1ACDCA5E4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99" y="3743324"/>
            <a:ext cx="2619375" cy="261937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F1EEDEF-8DFA-6386-D73E-C6E722C77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7" y="3300412"/>
            <a:ext cx="2095500" cy="15716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70A2A4A-70F2-A19E-E65F-72D4AB7F9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678000C-B445-43F6-0949-4634DE0C5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25324A9-E4E0-B2A6-EBF5-94D59AE8B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F484E98-5D07-C17B-ECBD-4393454788F0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PROCESSADORES OU CHIP SET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D9D6113-CDFC-EA54-5C24-988357FB6549}"/>
              </a:ext>
            </a:extLst>
          </p:cNvPr>
          <p:cNvSpPr txBox="1"/>
          <p:nvPr/>
        </p:nvSpPr>
        <p:spPr>
          <a:xfrm>
            <a:off x="664824" y="1100249"/>
            <a:ext cx="6371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É o cérebro do computador.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Responsável por executar cálculos e tarefas.</a:t>
            </a:r>
          </a:p>
        </p:txBody>
      </p:sp>
    </p:spTree>
    <p:extLst>
      <p:ext uri="{BB962C8B-B14F-4D97-AF65-F5344CB8AC3E}">
        <p14:creationId xmlns:p14="http://schemas.microsoft.com/office/powerpoint/2010/main" val="1359511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5C267-5A09-2981-4310-B105F8753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9CB5023-A156-75C1-3077-1D646F7505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57736C7-3140-6100-DA5D-E664376D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6AFF3A6-C7E3-D40C-E8CB-971CA09F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18304F-CAB0-5B61-BCE6-45DE17933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2DD2A6-332C-181D-4F7C-9A94FEE68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1" y="3661578"/>
            <a:ext cx="3168962" cy="17957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4C06A0E-55B9-15B9-9927-E72577228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7" y="3657599"/>
            <a:ext cx="2375873" cy="1799724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ACF044-92F1-24CD-C6A5-1EBF79299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89" y="3871511"/>
            <a:ext cx="2729310" cy="27293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74274E1-BD91-BF37-21FF-FA85E2EDD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83B02C3-B188-2BE2-BA66-39D0377AE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C195F98-5CF1-3E1A-E913-36947F743E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1D2CD22-0B90-864C-5F64-E692136EF1E0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CHIP SET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0F630E2-80E0-767B-6465-8C7344C0E48E}"/>
              </a:ext>
            </a:extLst>
          </p:cNvPr>
          <p:cNvSpPr txBox="1"/>
          <p:nvPr/>
        </p:nvSpPr>
        <p:spPr>
          <a:xfrm>
            <a:off x="524331" y="1062279"/>
            <a:ext cx="6371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Indicam níveis de desempenho.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Quanto maior o número, maior a capacidade de processamento.</a:t>
            </a:r>
          </a:p>
        </p:txBody>
      </p:sp>
    </p:spTree>
    <p:extLst>
      <p:ext uri="{BB962C8B-B14F-4D97-AF65-F5344CB8AC3E}">
        <p14:creationId xmlns:p14="http://schemas.microsoft.com/office/powerpoint/2010/main" val="272859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510F0-D5A8-246B-53ED-1092A9BF7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265C7DB0-7672-2304-0E8D-0735926823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D99F994-3B24-51D0-4691-0A7AE5AA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CDFD4D9-F534-9140-0814-DE8E42843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1CDF7B2-0619-B5E2-0FA2-8E913A7E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0AB9FA3-6B72-D3DE-1F98-DE5B0284C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9" y="2557460"/>
            <a:ext cx="4171950" cy="4171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FAEB4A9-D450-CF16-245C-37C8B2EBC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949" y="4171947"/>
            <a:ext cx="4279956" cy="24288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AE9347-7848-81FE-9A92-4C56C70D0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75" y="3593303"/>
            <a:ext cx="4010025" cy="300751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7A99BFD-650C-84A5-C2C2-22F18371F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86E0DA1-BD30-2BE1-C123-5323B4E3D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82A47A5-7351-4C06-C745-A0D0E88E2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D282F4-BB87-7387-13EE-5C78ABAC1A34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MONITORES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831DB6B-596C-583F-8AF1-FC07BB57720F}"/>
              </a:ext>
            </a:extLst>
          </p:cNvPr>
          <p:cNvSpPr txBox="1"/>
          <p:nvPr/>
        </p:nvSpPr>
        <p:spPr>
          <a:xfrm>
            <a:off x="661989" y="990790"/>
            <a:ext cx="6371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O monitor exibe as imagens do computador.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 qualidade depende do tipo de painel, resolução e fidelidade de cores.</a:t>
            </a:r>
          </a:p>
        </p:txBody>
      </p:sp>
    </p:spTree>
    <p:extLst>
      <p:ext uri="{BB962C8B-B14F-4D97-AF65-F5344CB8AC3E}">
        <p14:creationId xmlns:p14="http://schemas.microsoft.com/office/powerpoint/2010/main" val="229039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DEFA-2BD3-BE61-EA40-B3C13C2C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043BC63E-5DF2-8557-88DA-FB36807149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4351499-99A4-51E8-B439-ED705F9A0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23AA191-1EE8-29D7-5F56-123E3A51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C0446C-8FBB-FA7A-4DA4-35397013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404759E-7CEF-DBC7-ADA8-94383CA47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220" y="2935001"/>
            <a:ext cx="2687595" cy="3429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422626-4571-BC06-E73E-39A942DAB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27" y="3277901"/>
            <a:ext cx="3086100" cy="3086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D20DBBA-8511-EBCE-78C2-D1397F326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A2287E-CAF0-F635-7937-5FF1DE48D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FC50F90-920A-EEB1-A2AD-4BE70C323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481AD9A-F473-6245-790C-97A5D62A105B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MOUSE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080DC4C-C93A-3AB5-A54E-494FF54819E7}"/>
              </a:ext>
            </a:extLst>
          </p:cNvPr>
          <p:cNvSpPr txBox="1"/>
          <p:nvPr/>
        </p:nvSpPr>
        <p:spPr>
          <a:xfrm>
            <a:off x="524330" y="990790"/>
            <a:ext cx="6371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DPI define a sensibilidade do mouse.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Quanto maior o DPI, mais rápido o cursor se move.</a:t>
            </a:r>
          </a:p>
        </p:txBody>
      </p:sp>
    </p:spTree>
    <p:extLst>
      <p:ext uri="{BB962C8B-B14F-4D97-AF65-F5344CB8AC3E}">
        <p14:creationId xmlns:p14="http://schemas.microsoft.com/office/powerpoint/2010/main" val="370111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C840B-1C1B-971C-7D64-B22EA540F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3F26727-2A7C-869F-F999-212A4E70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269B90A-A2D7-3602-F08F-FCF33F708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FEF1744-627C-EEA9-F32D-B800B0171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38A7F36-B81B-1B57-C94D-8050B8557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1CBFD26-4E46-E16B-14EA-D2C3689C8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5" y="2800351"/>
            <a:ext cx="4274343" cy="34194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B0172A-E380-03C3-59B0-249AADAAE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4" y="3038475"/>
            <a:ext cx="3976688" cy="31813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4FDF742-B189-3E9B-C9FF-281ADC053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F9C4E6F-9A1E-5456-2DF6-64321717E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A765BB2-2BA2-BC35-E9DC-C55E994F7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5B094F-AD89-C628-D6CE-79E3C2D6DA79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PLACA MÃE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274C582-1AB4-ABD0-48F6-56117AD65A78}"/>
              </a:ext>
            </a:extLst>
          </p:cNvPr>
          <p:cNvSpPr txBox="1"/>
          <p:nvPr/>
        </p:nvSpPr>
        <p:spPr>
          <a:xfrm>
            <a:off x="524331" y="978811"/>
            <a:ext cx="6371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É a placa principal do computador.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Conecta e permite a comunicação entre todos os componentes.</a:t>
            </a:r>
          </a:p>
        </p:txBody>
      </p:sp>
    </p:spTree>
    <p:extLst>
      <p:ext uri="{BB962C8B-B14F-4D97-AF65-F5344CB8AC3E}">
        <p14:creationId xmlns:p14="http://schemas.microsoft.com/office/powerpoint/2010/main" val="2734311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71BC-F408-D06C-D4BF-59FC446D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E0DFE94-C40E-0542-3562-343ECC20AB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BB736E4-6FD7-EB60-1AD6-43810C504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B33C05-280A-F73C-D971-3AB1BEE26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CF8086A-112D-6AEA-275A-9FE69D0FC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2FEF666-994F-32E1-FDD0-2403884A6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63" y="2400299"/>
            <a:ext cx="3743326" cy="3743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BCE80E1-6DC7-18AF-E01E-E260F2236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2400299"/>
            <a:ext cx="3943350" cy="39433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6A95D4B-3172-66CD-C0C6-8D3C9D96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33AB64-9EF2-1FEB-D19E-896DFF018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715F39A-744A-F305-9A56-0090E6F27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BC7770A-A350-D5E4-3B0D-B661D7BB2FAD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GABINETE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FD4414-22D0-521B-CF0E-2B8B7A3FBEEB}"/>
              </a:ext>
            </a:extLst>
          </p:cNvPr>
          <p:cNvSpPr txBox="1"/>
          <p:nvPr/>
        </p:nvSpPr>
        <p:spPr>
          <a:xfrm>
            <a:off x="495302" y="942733"/>
            <a:ext cx="73859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É a estrutura que abriga e protege os componentes do computador.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Ajuda na organização, ventilação e resfriamento do hardware.</a:t>
            </a:r>
          </a:p>
        </p:txBody>
      </p:sp>
    </p:spTree>
    <p:extLst>
      <p:ext uri="{BB962C8B-B14F-4D97-AF65-F5344CB8AC3E}">
        <p14:creationId xmlns:p14="http://schemas.microsoft.com/office/powerpoint/2010/main" val="35024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0CCA40E-4E20-DE6F-C0EB-CB745A0A002F}"/>
              </a:ext>
            </a:extLst>
          </p:cNvPr>
          <p:cNvSpPr/>
          <p:nvPr/>
        </p:nvSpPr>
        <p:spPr>
          <a:xfrm>
            <a:off x="-130629" y="-391886"/>
            <a:ext cx="12322629" cy="73877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B6663B-AA8D-0237-5478-582E3D739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06" t="10952" r="30953" b="50530"/>
          <a:stretch>
            <a:fillRect/>
          </a:stretch>
        </p:blipFill>
        <p:spPr>
          <a:xfrm>
            <a:off x="5065486" y="2830286"/>
            <a:ext cx="1335314" cy="13208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E25088-42B1-77B8-7A3E-CEB054476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33" y="3429000"/>
            <a:ext cx="3125409" cy="234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14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CB748-9EBF-2469-FABF-6FB96080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0DA35E92-AF6F-3ADB-F456-3BFE5EE03E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640ED03-FF72-6423-902A-F148989ED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B2BED1-E018-7F29-3C05-5D06166A1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964D00-B9FE-FECE-430A-E94C9B05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7749632-6F9D-1C86-2BA6-E39B0DFB0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25" y="2562430"/>
            <a:ext cx="4697015" cy="37576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003D513-9FD0-08F4-70D4-046E0BC50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9366" flipH="1">
            <a:off x="8182951" y="2829194"/>
            <a:ext cx="3665126" cy="291866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928B180-57A7-9EF6-660F-599FEFA79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300">
            <a:off x="5080459" y="3389063"/>
            <a:ext cx="4030708" cy="403070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EA78A3B-C794-A6AE-09C5-D7EBCA286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343C0F-338A-B3F8-D352-FCF13A075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64C6A42-0CB4-7C6D-6D94-F0829388A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4C924A1-77E2-16E1-F5A3-30587C02DFC1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PLACA DE VÍDEO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5E0108C-C0B8-D16F-8934-3483E20B9A73}"/>
              </a:ext>
            </a:extLst>
          </p:cNvPr>
          <p:cNvSpPr txBox="1"/>
          <p:nvPr/>
        </p:nvSpPr>
        <p:spPr>
          <a:xfrm>
            <a:off x="664824" y="1100249"/>
            <a:ext cx="6371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Responsável pelo processamento gráfico.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Essencial para jogos, vídeos e design.</a:t>
            </a:r>
          </a:p>
        </p:txBody>
      </p:sp>
    </p:spTree>
    <p:extLst>
      <p:ext uri="{BB962C8B-B14F-4D97-AF65-F5344CB8AC3E}">
        <p14:creationId xmlns:p14="http://schemas.microsoft.com/office/powerpoint/2010/main" val="2185857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CB980-B55F-191A-61C7-FC1FBA236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4EDC316-BC75-5CBC-1105-C72E1A5849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448299E-FF48-1606-50C0-2FE839DC2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79DE86B-263D-6DAB-12A4-9A6F6E4EE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77B7F52-EE47-51F5-69A1-7F23C2F5E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2F8718F-7184-1164-F100-223A70E9F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4068436"/>
            <a:ext cx="3344825" cy="21574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B9DD640-640C-93AD-6BF3-835957C00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62" y="3548058"/>
            <a:ext cx="4383443" cy="29289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749BA2A-F9BD-816B-D8EB-6831ADA10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80" y="2598385"/>
            <a:ext cx="4383443" cy="438344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491070B-56F0-AFD6-CC3D-9C49BBB7E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3C27F0-432E-3933-DF15-2ECC27B2B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4E04F82-3847-9900-3F0E-BB7A027B9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99B0F2-FCBB-770E-7DA4-7F14A0C080F3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IMPRESSORAS E SCANNERS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CE579F-9D9F-4B95-532C-914D4231903E}"/>
              </a:ext>
            </a:extLst>
          </p:cNvPr>
          <p:cNvSpPr txBox="1"/>
          <p:nvPr/>
        </p:nvSpPr>
        <p:spPr>
          <a:xfrm>
            <a:off x="524330" y="1029626"/>
            <a:ext cx="6371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RGB é usado em telas digitais.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CMYK é usado em impressoras.</a:t>
            </a:r>
          </a:p>
        </p:txBody>
      </p:sp>
    </p:spTree>
    <p:extLst>
      <p:ext uri="{BB962C8B-B14F-4D97-AF65-F5344CB8AC3E}">
        <p14:creationId xmlns:p14="http://schemas.microsoft.com/office/powerpoint/2010/main" val="3927469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7BF19-DC7A-17CA-4C8F-785BA8DC8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728BC30D-A3AA-86FE-2D44-A0BE4121EB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BD85001-D4BE-077B-00B8-D20031511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7693069-2709-15A6-35DF-FC30222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672D6C-1C98-C480-C6D6-AB149A278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4A5831A-AEA0-6898-1CA5-1E36B1E4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A0371AD-2F51-D6F1-A640-5BBDFF6F9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D3A6950-5F98-2D62-8D41-47ED010A1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97714C-FDE1-33CD-7AAD-FE48870E80E4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TECLADOS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DA0FDC0-A81C-4E21-3EA9-9833C542BEC3}"/>
              </a:ext>
            </a:extLst>
          </p:cNvPr>
          <p:cNvSpPr txBox="1"/>
          <p:nvPr/>
        </p:nvSpPr>
        <p:spPr>
          <a:xfrm>
            <a:off x="657226" y="1092603"/>
            <a:ext cx="6379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Teclado de membrana é simples e silencioso.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Teclado mecânico é mais resistente e preciso.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720BAC3-1333-49BB-00CC-F21C6049D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55" b="97523" l="1000" r="98750">
                        <a14:foregroundMark x1="2250" y1="5856" x2="93000" y2="90991"/>
                        <a14:foregroundMark x1="93000" y1="90991" x2="68167" y2="83108"/>
                        <a14:foregroundMark x1="68167" y1="83108" x2="5083" y2="85135"/>
                        <a14:foregroundMark x1="5083" y1="85135" x2="500" y2="49324"/>
                        <a14:foregroundMark x1="500" y1="49324" x2="25250" y2="13514"/>
                        <a14:foregroundMark x1="25250" y1="13514" x2="69333" y2="18468"/>
                        <a14:foregroundMark x1="69333" y1="18468" x2="85917" y2="8333"/>
                        <a14:foregroundMark x1="85917" y1="8333" x2="96667" y2="15766"/>
                        <a14:foregroundMark x1="96667" y1="15766" x2="93417" y2="61036"/>
                        <a14:foregroundMark x1="93417" y1="61036" x2="94583" y2="91892"/>
                        <a14:foregroundMark x1="94583" y1="91892" x2="94250" y2="93468"/>
                        <a14:foregroundMark x1="94917" y1="97523" x2="32250" y2="94369"/>
                        <a14:foregroundMark x1="31583" y1="95045" x2="10833" y2="90315"/>
                        <a14:foregroundMark x1="10833" y1="90315" x2="1083" y2="63739"/>
                        <a14:foregroundMark x1="1083" y1="63739" x2="7333" y2="5180"/>
                        <a14:foregroundMark x1="95167" y1="6757" x2="98750" y2="32658"/>
                        <a14:foregroundMark x1="98750" y1="32658" x2="96417" y2="90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85" y="3766746"/>
            <a:ext cx="4764882" cy="176300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FC8D114-2164-468B-13AA-1E26BEEDA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69" y="2921487"/>
            <a:ext cx="4951767" cy="327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85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E3B2A-7980-395E-CC9E-AC554E881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09A78635-BD66-03B6-75D8-916E56F6F3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C4BAFA9-8BB9-37F1-F06B-27C94546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B7676B4-2584-A4EA-9926-A72548ED6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D0173F0-A343-CAB6-8B83-E6173AC3A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9338EBF-579D-55DE-A4A0-753DB7923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84" y="3382985"/>
            <a:ext cx="3119438" cy="239749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A6A3BA0-70A6-009C-12AE-8CB14490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19" y="1523257"/>
            <a:ext cx="6786562" cy="381148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88C3122-2562-2714-F1C8-53E0A19E2022}"/>
              </a:ext>
            </a:extLst>
          </p:cNvPr>
          <p:cNvSpPr txBox="1"/>
          <p:nvPr/>
        </p:nvSpPr>
        <p:spPr>
          <a:xfrm>
            <a:off x="3367314" y="2946321"/>
            <a:ext cx="58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CLIQUE EM OK PARA FECHAR A APRESENTAÇÃO</a:t>
            </a:r>
          </a:p>
        </p:txBody>
      </p:sp>
      <p:pic>
        <p:nvPicPr>
          <p:cNvPr id="15" name="Imagem 14">
            <a:hlinkClick r:id="rId5" action="ppaction://hlinkfile"/>
            <a:extLst>
              <a:ext uri="{FF2B5EF4-FFF2-40B4-BE49-F238E27FC236}">
                <a16:creationId xmlns:a16="http://schemas.microsoft.com/office/drawing/2014/main" id="{62896C61-488B-EF87-E684-81615CE89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2" t="89120" r="42364" b="2354"/>
          <a:stretch>
            <a:fillRect/>
          </a:stretch>
        </p:blipFill>
        <p:spPr>
          <a:xfrm>
            <a:off x="5118381" y="3827873"/>
            <a:ext cx="1695621" cy="6253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8574692-B187-776C-A434-2E62289C9159}"/>
              </a:ext>
            </a:extLst>
          </p:cNvPr>
          <p:cNvSpPr/>
          <p:nvPr/>
        </p:nvSpPr>
        <p:spPr>
          <a:xfrm>
            <a:off x="5216525" y="3936999"/>
            <a:ext cx="1565275" cy="454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6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7A4A4A8-3A73-4DCD-6606-5C0B251EE42B}"/>
              </a:ext>
            </a:extLst>
          </p:cNvPr>
          <p:cNvSpPr/>
          <p:nvPr/>
        </p:nvSpPr>
        <p:spPr>
          <a:xfrm>
            <a:off x="-130629" y="-391886"/>
            <a:ext cx="12322629" cy="73877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Mídia Online 3" title="Microsoft Windows 98 Shutdown Sound">
            <a:hlinkClick r:id="" action="ppaction://media"/>
            <a:extLst>
              <a:ext uri="{FF2B5EF4-FFF2-40B4-BE49-F238E27FC236}">
                <a16:creationId xmlns:a16="http://schemas.microsoft.com/office/drawing/2014/main" id="{7A2DB161-722A-1037-BE8E-B11CCA3CD8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313E4-A905-BBA4-9A0D-7988B534E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CCECAAA-FB0F-3403-DB5D-49F4C7CC77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0B30FC2-4435-A11B-5623-D83B77B26647}"/>
              </a:ext>
            </a:extLst>
          </p:cNvPr>
          <p:cNvSpPr/>
          <p:nvPr/>
        </p:nvSpPr>
        <p:spPr>
          <a:xfrm>
            <a:off x="-128589" y="6400800"/>
            <a:ext cx="12601575" cy="1028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E93C3C3-172C-076E-3EBC-AA9F3DE69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257911"/>
            <a:ext cx="6667500" cy="257175"/>
          </a:xfrm>
          <a:prstGeom prst="rect">
            <a:avLst/>
          </a:prstGeom>
        </p:spPr>
      </p:pic>
      <p:pic>
        <p:nvPicPr>
          <p:cNvPr id="8" name="Imagem 7">
            <a:hlinkClick r:id="rId3" action="ppaction://hlinksldjump"/>
            <a:extLst>
              <a:ext uri="{FF2B5EF4-FFF2-40B4-BE49-F238E27FC236}">
                <a16:creationId xmlns:a16="http://schemas.microsoft.com/office/drawing/2014/main" id="{A78DC499-4EF4-0371-33B6-EF0424C98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257913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2C3F8D9-DF15-A91D-B49D-EFE0A6DE9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257912"/>
            <a:ext cx="5114925" cy="257175"/>
          </a:xfrm>
          <a:prstGeom prst="rect">
            <a:avLst/>
          </a:prstGeom>
        </p:spPr>
      </p:pic>
      <p:sp>
        <p:nvSpPr>
          <p:cNvPr id="2" name="Retângulo 1">
            <a:hlinkClick r:id="rId4" action="ppaction://hlinksldjump"/>
            <a:extLst>
              <a:ext uri="{FF2B5EF4-FFF2-40B4-BE49-F238E27FC236}">
                <a16:creationId xmlns:a16="http://schemas.microsoft.com/office/drawing/2014/main" id="{3B1AF360-1DAF-2F29-6136-37873CF73A22}"/>
              </a:ext>
            </a:extLst>
          </p:cNvPr>
          <p:cNvSpPr/>
          <p:nvPr/>
        </p:nvSpPr>
        <p:spPr>
          <a:xfrm>
            <a:off x="0" y="6300776"/>
            <a:ext cx="542925" cy="214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8FD979-9068-6680-34D3-A055DD1E2677}"/>
              </a:ext>
            </a:extLst>
          </p:cNvPr>
          <p:cNvSpPr/>
          <p:nvPr/>
        </p:nvSpPr>
        <p:spPr>
          <a:xfrm>
            <a:off x="5216525" y="3936999"/>
            <a:ext cx="1565275" cy="454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20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9241E-F3ED-314C-F83B-4AFD09F2B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0B67BE2-6472-3BB6-C9F7-E6E8C19A7D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F4C1D61-7DFC-99FD-75DD-660FA614F9B8}"/>
              </a:ext>
            </a:extLst>
          </p:cNvPr>
          <p:cNvSpPr/>
          <p:nvPr/>
        </p:nvSpPr>
        <p:spPr>
          <a:xfrm>
            <a:off x="-128589" y="6400800"/>
            <a:ext cx="12601575" cy="1028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FC8A4B6-C264-9A4C-6FC8-B73D34AAB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257911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2315F41-93A0-0892-1E3F-22380517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257913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0A6554-7ED3-5CF4-671D-EF7475E9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257912"/>
            <a:ext cx="5114925" cy="257175"/>
          </a:xfrm>
          <a:prstGeom prst="rect">
            <a:avLst/>
          </a:prstGeom>
        </p:spPr>
      </p:pic>
      <p:pic>
        <p:nvPicPr>
          <p:cNvPr id="5" name="Imagem 4">
            <a:hlinkClick r:id="rId3" action="ppaction://hlinksldjump"/>
            <a:extLst>
              <a:ext uri="{FF2B5EF4-FFF2-40B4-BE49-F238E27FC236}">
                <a16:creationId xmlns:a16="http://schemas.microsoft.com/office/drawing/2014/main" id="{13ACF71F-2520-1575-FC0E-80F18116B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60" b="97525" l="8667" r="90000">
                        <a14:foregroundMark x1="51667" y1="6683" x2="51667" y2="6683"/>
                        <a14:foregroundMark x1="19667" y1="90099" x2="19667" y2="90099"/>
                        <a14:foregroundMark x1="15667" y1="90842" x2="15667" y2="90842"/>
                        <a14:foregroundMark x1="19333" y1="93069" x2="19333" y2="93069"/>
                        <a14:foregroundMark x1="21000" y1="93564" x2="21000" y2="93564"/>
                        <a14:foregroundMark x1="15667" y1="93564" x2="27000" y2="93564"/>
                        <a14:foregroundMark x1="33796" y1="94488" x2="34000" y2="97525"/>
                        <a14:foregroundMark x1="33683" y1="92822" x2="33692" y2="92949"/>
                        <a14:foregroundMark x1="34044" y1="93069" x2="34058" y2="92822"/>
                        <a14:foregroundMark x1="28997" y1="92635" x2="16333" y2="94554"/>
                        <a14:foregroundMark x1="16333" y1="94554" x2="11667" y2="89109"/>
                        <a14:foregroundMark x1="12000" y1="88614" x2="13000" y2="94554"/>
                        <a14:foregroundMark x1="14000" y1="93812" x2="31000" y2="95050"/>
                        <a14:foregroundMark x1="27798" y1="93752" x2="27333" y2="93564"/>
                        <a14:foregroundMark x1="31000" y1="95050" x2="28685" y2="94112"/>
                        <a14:foregroundMark x1="21333" y1="90594" x2="10333" y2="90347"/>
                        <a14:foregroundMark x1="17000" y1="94554" x2="8667" y2="93069"/>
                        <a14:foregroundMark x1="9667" y1="89356" x2="10667" y2="94307"/>
                        <a14:foregroundMark x1="33333" y1="88614" x2="33333" y2="87871"/>
                        <a14:foregroundMark x1="34000" y1="86881" x2="35000" y2="86881"/>
                        <a14:foregroundMark x1="35000" y1="86881" x2="66333" y2="86139"/>
                        <a14:foregroundMark x1="66333" y1="86139" x2="78333" y2="86386"/>
                        <a14:foregroundMark x1="64667" y1="86881" x2="64667" y2="86881"/>
                        <a14:foregroundMark x1="64333" y1="86881" x2="43333" y2="86634"/>
                        <a14:foregroundMark x1="66000" y1="86881" x2="77667" y2="86634"/>
                        <a14:foregroundMark x1="79333" y1="86634" x2="79667" y2="83416"/>
                        <a14:foregroundMark x1="79000" y1="83911" x2="77667" y2="73762"/>
                        <a14:foregroundMark x1="77667" y1="73762" x2="80667" y2="83416"/>
                        <a14:foregroundMark x1="80667" y1="83416" x2="80333" y2="86634"/>
                        <a14:foregroundMark x1="79667" y1="76980" x2="80000" y2="63614"/>
                        <a14:foregroundMark x1="80000" y1="63614" x2="78333" y2="58911"/>
                        <a14:foregroundMark x1="79000" y1="4455" x2="11333" y2="5693"/>
                        <a14:foregroundMark x1="45333" y1="4455" x2="12333" y2="4703"/>
                        <a14:foregroundMark x1="72000" y1="3960" x2="72000" y2="3960"/>
                        <a14:foregroundMark x1="79333" y1="60396" x2="79667" y2="39604"/>
                        <a14:foregroundMark x1="79667" y1="39604" x2="79667" y2="39604"/>
                        <a14:foregroundMark x1="79333" y1="25248" x2="79333" y2="39851"/>
                        <a14:foregroundMark x1="79667" y1="5446" x2="81333" y2="16089"/>
                        <a14:foregroundMark x1="81333" y1="16089" x2="80000" y2="20050"/>
                        <a14:foregroundMark x1="79667" y1="20792" x2="81333" y2="25495"/>
                        <a14:backgroundMark x1="34667" y1="91724" x2="34667" y2="92822"/>
                        <a14:backgroundMark x1="34667" y1="90390" x2="34667" y2="90982"/>
                        <a14:backgroundMark x1="34667" y1="93069" x2="34667" y2="93069"/>
                        <a14:backgroundMark x1="34667" y1="93069" x2="34333" y2="94554"/>
                        <a14:backgroundMark x1="34333" y1="92574" x2="34333" y2="92574"/>
                        <a14:backgroundMark x1="34333" y1="92822" x2="34333" y2="92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4054" r="20250" b="6560"/>
          <a:stretch>
            <a:fillRect/>
          </a:stretch>
        </p:blipFill>
        <p:spPr>
          <a:xfrm>
            <a:off x="-28576" y="3128950"/>
            <a:ext cx="1909316" cy="338613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B2AB3C4-7B25-EADC-10F5-34E45230B5AA}"/>
              </a:ext>
            </a:extLst>
          </p:cNvPr>
          <p:cNvSpPr/>
          <p:nvPr/>
        </p:nvSpPr>
        <p:spPr>
          <a:xfrm>
            <a:off x="-28576" y="6291251"/>
            <a:ext cx="590551" cy="223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33032BC-5BE7-E6E8-B8D2-21077BDACFD9}"/>
              </a:ext>
            </a:extLst>
          </p:cNvPr>
          <p:cNvSpPr/>
          <p:nvPr/>
        </p:nvSpPr>
        <p:spPr>
          <a:xfrm>
            <a:off x="242888" y="5853114"/>
            <a:ext cx="1637852" cy="4047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E63DBE1-A2F0-69B0-DEC7-FE06BEEA77EE}"/>
              </a:ext>
            </a:extLst>
          </p:cNvPr>
          <p:cNvSpPr/>
          <p:nvPr/>
        </p:nvSpPr>
        <p:spPr>
          <a:xfrm>
            <a:off x="242888" y="5426870"/>
            <a:ext cx="1637852" cy="42624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hlinkClick r:id="rId6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43270C6-2E86-5AC9-E021-7F8DF2B5A47C}"/>
              </a:ext>
            </a:extLst>
          </p:cNvPr>
          <p:cNvSpPr/>
          <p:nvPr/>
        </p:nvSpPr>
        <p:spPr>
          <a:xfrm>
            <a:off x="242888" y="5000624"/>
            <a:ext cx="1637852" cy="42624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DB13BFF-0DFD-7DD6-88E2-23FB9E8239A8}"/>
              </a:ext>
            </a:extLst>
          </p:cNvPr>
          <p:cNvSpPr/>
          <p:nvPr/>
        </p:nvSpPr>
        <p:spPr>
          <a:xfrm>
            <a:off x="242888" y="4657711"/>
            <a:ext cx="1637852" cy="3405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DA2E200-6DF7-F408-C319-9AC7E20003D0}"/>
              </a:ext>
            </a:extLst>
          </p:cNvPr>
          <p:cNvSpPr/>
          <p:nvPr/>
        </p:nvSpPr>
        <p:spPr>
          <a:xfrm>
            <a:off x="242888" y="4314798"/>
            <a:ext cx="1637852" cy="3405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D51C70F-5652-E553-9A25-8284BBFB4C4D}"/>
              </a:ext>
            </a:extLst>
          </p:cNvPr>
          <p:cNvSpPr/>
          <p:nvPr/>
        </p:nvSpPr>
        <p:spPr>
          <a:xfrm>
            <a:off x="242888" y="3910002"/>
            <a:ext cx="1637852" cy="40479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F55B5FE-2AA5-D5E1-EFE0-940681184CD8}"/>
              </a:ext>
            </a:extLst>
          </p:cNvPr>
          <p:cNvSpPr/>
          <p:nvPr/>
        </p:nvSpPr>
        <p:spPr>
          <a:xfrm>
            <a:off x="242888" y="3505205"/>
            <a:ext cx="1637852" cy="40479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2A01143-5C08-049A-9AED-98CFA602B58C}"/>
              </a:ext>
            </a:extLst>
          </p:cNvPr>
          <p:cNvSpPr/>
          <p:nvPr/>
        </p:nvSpPr>
        <p:spPr>
          <a:xfrm>
            <a:off x="242888" y="3128948"/>
            <a:ext cx="1637852" cy="3762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804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0CC0C-C3B0-82AF-9680-0DFC33C76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83AF07D4-6657-74E3-7A91-235956D0A3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729FB56-F949-BF26-DA93-A7858D40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B357A9-8062-2E60-240A-B1FB76E07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FF57496-39B9-19B0-1BD6-30DDE17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9919F34-4737-6B39-BB24-DC03D8B61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19" y="1523257"/>
            <a:ext cx="6786562" cy="381148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7DF2122-7A55-9157-6B62-F331EB5379E5}"/>
              </a:ext>
            </a:extLst>
          </p:cNvPr>
          <p:cNvSpPr txBox="1"/>
          <p:nvPr/>
        </p:nvSpPr>
        <p:spPr>
          <a:xfrm>
            <a:off x="3995735" y="3059668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DESEJA INICIAR APRESENTAÇÃO ?</a:t>
            </a:r>
          </a:p>
        </p:txBody>
      </p:sp>
      <p:pic>
        <p:nvPicPr>
          <p:cNvPr id="15" name="Imagem 14">
            <a:hlinkClick r:id="rId4" action="ppaction://hlinksldjump"/>
            <a:extLst>
              <a:ext uri="{FF2B5EF4-FFF2-40B4-BE49-F238E27FC236}">
                <a16:creationId xmlns:a16="http://schemas.microsoft.com/office/drawing/2014/main" id="{BF1231C8-871A-EFC0-80A9-6EFFFE84A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2" t="89120" r="42364" b="2354"/>
          <a:stretch>
            <a:fillRect/>
          </a:stretch>
        </p:blipFill>
        <p:spPr>
          <a:xfrm>
            <a:off x="5118381" y="3827873"/>
            <a:ext cx="1695621" cy="6253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BBCE710-527C-9790-5CF8-868F24650E35}"/>
              </a:ext>
            </a:extLst>
          </p:cNvPr>
          <p:cNvSpPr/>
          <p:nvPr/>
        </p:nvSpPr>
        <p:spPr>
          <a:xfrm>
            <a:off x="5216525" y="3936999"/>
            <a:ext cx="1565275" cy="454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05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9031382-2435-10CD-7C8F-732CC57E9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F79721D-EAAD-A0A6-8FA7-2575E68B8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024170-0FCB-81E9-BA63-C9C422EC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BB33620-0C59-7F47-A086-481804119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759E0D6-A8AC-92D1-0A95-595EB0ECF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30" y="2757486"/>
            <a:ext cx="1420721" cy="13430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E4AFDF2-72D2-F91D-6220-948D012F9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64" y="2674144"/>
            <a:ext cx="1509710" cy="150971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1D0F7F3-CD4B-8EFA-C5C3-2DA03D728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4298152"/>
            <a:ext cx="1071562" cy="107156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25C863B-6179-628D-D7AC-2D880D515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185" y="2757486"/>
            <a:ext cx="1466785" cy="134302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3F961F4-250A-4E2C-3EA5-11C5E3204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03" y="4371970"/>
            <a:ext cx="1071562" cy="107156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9FE0DFB-C0A3-21F4-F36F-5DA0F5D56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2" y="5589975"/>
            <a:ext cx="1922610" cy="96917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1AF3EFA-7AC5-1A94-24EE-58581EDFC5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1" y="4159370"/>
            <a:ext cx="2087884" cy="162763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3B4E9EF-2771-44B4-2597-248E25A46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EE2E736-F589-1E13-EE7B-50D3556C1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892CF662-02E8-DEB5-9F58-39F70E0F0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EFCDBBF4-F149-4729-CA54-3B9BF00A2359}"/>
              </a:ext>
            </a:extLst>
          </p:cNvPr>
          <p:cNvSpPr txBox="1"/>
          <p:nvPr/>
        </p:nvSpPr>
        <p:spPr>
          <a:xfrm>
            <a:off x="507205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SISTEMA OPERACIONAIS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C47D2A0-7CA3-9309-8009-0F180BDCA135}"/>
              </a:ext>
            </a:extLst>
          </p:cNvPr>
          <p:cNvSpPr txBox="1"/>
          <p:nvPr/>
        </p:nvSpPr>
        <p:spPr>
          <a:xfrm>
            <a:off x="507205" y="1062154"/>
            <a:ext cx="6371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É o software principal do computador.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Ele controla o hardware e permite que o usuário use programas e dispositivos.</a:t>
            </a:r>
          </a:p>
        </p:txBody>
      </p:sp>
    </p:spTree>
    <p:extLst>
      <p:ext uri="{BB962C8B-B14F-4D97-AF65-F5344CB8AC3E}">
        <p14:creationId xmlns:p14="http://schemas.microsoft.com/office/powerpoint/2010/main" val="273407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A3A6-EB56-D13E-DAAB-FB7319568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05ACD12-B796-DBC5-D773-A873589828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2CCEC19-D9AB-5301-F9BE-722D2DB1A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E937A35-E5AB-A18D-55A8-3B49761E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89DEAED-C498-ECD7-97C1-7D6B561F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A331C9-8BDF-3C31-433E-680B957C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85" y="2400297"/>
            <a:ext cx="3705600" cy="37290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76D312-A8F6-BA22-698B-48617E5EF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77" y="2650327"/>
            <a:ext cx="3620878" cy="3228975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D69035-AF1E-1E00-0E92-C8EECA343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37D7F5B-A9D4-1FC6-C926-5BAFF5619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FCCF9FC-A9B8-2650-50B1-6996F602D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1D3765-C60B-28E9-C7F9-AA8A95DC54E7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CD – RW (</a:t>
            </a:r>
            <a:r>
              <a:rPr lang="pt-BR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ReWritable</a:t>
            </a: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2E9FF6-4100-ED1F-5418-E45CA3606614}"/>
              </a:ext>
            </a:extLst>
          </p:cNvPr>
          <p:cNvSpPr txBox="1"/>
          <p:nvPr/>
        </p:nvSpPr>
        <p:spPr>
          <a:xfrm>
            <a:off x="524331" y="1045706"/>
            <a:ext cx="6371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São dispositivos de armazenamento.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CD e DVD são tecnologias antigas; o </a:t>
            </a:r>
            <a:r>
              <a:rPr lang="pt-BR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pendrive</a:t>
            </a: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é mais rápido, portátil e muito usado hoje.</a:t>
            </a:r>
          </a:p>
        </p:txBody>
      </p:sp>
    </p:spTree>
    <p:extLst>
      <p:ext uri="{BB962C8B-B14F-4D97-AF65-F5344CB8AC3E}">
        <p14:creationId xmlns:p14="http://schemas.microsoft.com/office/powerpoint/2010/main" val="2881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9A528-BCCF-622E-9025-2D8E2FA40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3ECCAC2-6D8B-98B4-4457-1972512E9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EC93295-E209-CD96-F5F2-57AE2943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b="4857"/>
          <a:stretch>
            <a:fillRect/>
          </a:stretch>
        </p:blipFill>
        <p:spPr>
          <a:xfrm>
            <a:off x="3248024" y="6600823"/>
            <a:ext cx="6667500" cy="257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EB26260-0EE8-80DC-0C43-2096455CA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 r="16286" b="4857"/>
          <a:stretch>
            <a:fillRect/>
          </a:stretch>
        </p:blipFill>
        <p:spPr>
          <a:xfrm>
            <a:off x="-280988" y="6600825"/>
            <a:ext cx="5581651" cy="257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94C04EF-CD36-9316-2B9E-654D0CDFE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t="90000" b="4857"/>
          <a:stretch>
            <a:fillRect/>
          </a:stretch>
        </p:blipFill>
        <p:spPr>
          <a:xfrm>
            <a:off x="7358062" y="6600824"/>
            <a:ext cx="5114925" cy="257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2424DA6-A575-E4E7-BCCF-146B8AE12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19" y="2512879"/>
            <a:ext cx="3502730" cy="34618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74F50E9-4350-C303-DD3B-3CB4EDE85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4" y="-473644"/>
            <a:ext cx="7124704" cy="31477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FF67BE7-6029-11B4-DC2E-B272F8D99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r="15865"/>
          <a:stretch>
            <a:fillRect/>
          </a:stretch>
        </p:blipFill>
        <p:spPr>
          <a:xfrm>
            <a:off x="1977394" y="-473644"/>
            <a:ext cx="5342567" cy="314778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20A5110-8452-C5B3-6E7C-B53446DD4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1"/>
          <a:stretch>
            <a:fillRect/>
          </a:stretch>
        </p:blipFill>
        <p:spPr>
          <a:xfrm>
            <a:off x="7319962" y="-473644"/>
            <a:ext cx="1184758" cy="314778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869475-2EB5-D3A6-2BE1-ED1B2B4041CF}"/>
              </a:ext>
            </a:extLst>
          </p:cNvPr>
          <p:cNvSpPr txBox="1"/>
          <p:nvPr/>
        </p:nvSpPr>
        <p:spPr>
          <a:xfrm>
            <a:off x="411956" y="609479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DVD - RW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6703DE4-237C-18C1-F997-E22D3064C56F}"/>
              </a:ext>
            </a:extLst>
          </p:cNvPr>
          <p:cNvSpPr txBox="1"/>
          <p:nvPr/>
        </p:nvSpPr>
        <p:spPr>
          <a:xfrm>
            <a:off x="524331" y="1045706"/>
            <a:ext cx="6371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São dispositivos de armazenamento.</a:t>
            </a:r>
            <a:b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CD e DVD são tecnologias antigas; o </a:t>
            </a:r>
            <a:r>
              <a:rPr lang="pt-BR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pendrive</a:t>
            </a:r>
            <a:r>
              <a:rPr lang="pt-BR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é mais rápido, portátil e muito usado hoje.</a:t>
            </a:r>
          </a:p>
        </p:txBody>
      </p:sp>
    </p:spTree>
    <p:extLst>
      <p:ext uri="{BB962C8B-B14F-4D97-AF65-F5344CB8AC3E}">
        <p14:creationId xmlns:p14="http://schemas.microsoft.com/office/powerpoint/2010/main" val="849393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363</Words>
  <Application>Microsoft Office PowerPoint</Application>
  <PresentationFormat>Widescreen</PresentationFormat>
  <Paragraphs>35</Paragraphs>
  <Slides>23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Cascadia Code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Outer-Heaven</dc:creator>
  <cp:lastModifiedBy>Outer-Heaven</cp:lastModifiedBy>
  <cp:revision>2</cp:revision>
  <dcterms:created xsi:type="dcterms:W3CDTF">2026-01-23T18:41:43Z</dcterms:created>
  <dcterms:modified xsi:type="dcterms:W3CDTF">2026-01-24T00:35:33Z</dcterms:modified>
</cp:coreProperties>
</file>